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74" r:id="rId3"/>
    <p:sldId id="277" r:id="rId4"/>
    <p:sldId id="285" r:id="rId5"/>
    <p:sldId id="279" r:id="rId6"/>
    <p:sldId id="286" r:id="rId7"/>
    <p:sldId id="287" r:id="rId8"/>
    <p:sldId id="264" r:id="rId9"/>
    <p:sldId id="266" r:id="rId10"/>
    <p:sldId id="257" r:id="rId11"/>
    <p:sldId id="273" r:id="rId12"/>
    <p:sldId id="265" r:id="rId13"/>
    <p:sldId id="261" r:id="rId14"/>
    <p:sldId id="310" r:id="rId15"/>
    <p:sldId id="268" r:id="rId16"/>
    <p:sldId id="289" r:id="rId17"/>
    <p:sldId id="290" r:id="rId18"/>
    <p:sldId id="309" r:id="rId19"/>
    <p:sldId id="301" r:id="rId20"/>
    <p:sldId id="294" r:id="rId21"/>
    <p:sldId id="295" r:id="rId22"/>
    <p:sldId id="296" r:id="rId23"/>
    <p:sldId id="297" r:id="rId24"/>
    <p:sldId id="291" r:id="rId25"/>
    <p:sldId id="267" r:id="rId26"/>
    <p:sldId id="311" r:id="rId27"/>
    <p:sldId id="293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BB9"/>
    <a:srgbClr val="4E5746"/>
    <a:srgbClr val="232C38"/>
    <a:srgbClr val="A2876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ED4CC-135B-44EE-B418-B451A32B0EF1}" v="290" dt="2023-04-19T17:43:14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5"/>
    <p:restoredTop sz="94723"/>
  </p:normalViewPr>
  <p:slideViewPr>
    <p:cSldViewPr snapToGrid="0" snapToObjects="1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EEAA-0ADA-884F-97C4-9580A2FF3A9F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88D34-C61A-574D-B4F3-9952EA0FB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8D34-C61A-574D-B4F3-9952EA0FB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2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8D34-C61A-574D-B4F3-9952EA0FBE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C1599-E490-4385-BC00-4B4BF88D06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353F-E53C-70E3-008F-C955EC3FA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E4B-3CE8-EA7F-A276-4CAD151D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B076-EC56-65C5-33A1-DD3BF397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BC90C-8A12-3BDC-6C47-A5637DA6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C81C-9165-94D5-2B76-58FA0A8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22F1-D004-7F36-29B2-D0BFBD30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7210-A0BA-A8F6-46E0-C98054A7C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C600-9C14-FC7A-37EB-D36349FC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F909-0471-D9C4-741A-9022BA86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F6D9-5411-4DE8-45A5-737B967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98593-7446-03F0-4A37-E48149454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3068F-7BF3-7FD4-4DBA-BF577507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8076-DEFA-D3BF-C835-CB2DD167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88B95-77B4-1C73-ACEA-901AD8C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CDBE-66E9-88A6-36BD-E4516D88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1E27-7044-0453-853A-97643BB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91C0-919F-BB6F-6461-AAD59E6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44285-0AC4-49C5-F846-41B1A0FA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9642-ECD7-2299-7361-BE0C23FB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DBC3-4ADE-4493-3DAA-AD4DB369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3675-5920-8A49-3326-4633B1D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9938-83FC-1EA3-72E0-5135EB62F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52A8-3881-219A-DA15-49454DDE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3E8B-E8B1-55C1-2F1F-895CA06D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AE15D-9F9A-6DD3-3C20-7653921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E6B-4A0C-86E9-CFDE-15ECE166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E28F-D8D4-FE1B-0D8E-EC43233CB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51F08-CED2-2861-EFB8-F1A36523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347E2-9FD6-461E-192A-B49C55B3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6842-1BCD-D033-E1BF-C5D4CB5F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BB990-13C1-4670-D51C-F2C131A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3298-6261-FACF-F55F-4FC9664A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175C-310C-E4D2-CA5E-3BA883D6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15BC3-FAC6-7BB0-BD26-37CB837E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658E7-DF54-5FF2-67BE-4D632E4A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30720-E64E-E44C-13C0-10AAD2F0E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3429-1429-708D-1D29-70C696F1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797F-B79D-7690-7A32-F283A60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3B443-CC16-5F24-3F5D-C3DE0639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995B-44C4-2EF2-1194-71B69B74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80F08-BA54-F480-1FB7-E1A3F1F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D2FDD-DD69-9350-33F8-8AEAF9C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07AA0-F105-D08B-4C42-5CE9B3D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66BE1-E38D-F035-C9B1-BECF75E2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9636-90A1-D6AA-487C-409B4E50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312E7-0A62-DA79-2317-F6EDF060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AE16-E31B-D064-350E-3F391F17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10BC-F9E5-F5AB-F3AD-CBB181E2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72C4-6099-E786-8D3D-387594C8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9780-86C0-653B-DCE1-AAC9A001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7A324-99D0-7013-A30D-C27EB997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A65F-1BF9-7397-B450-4DCC20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9602-E11A-6902-4F0D-56C39ECD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57D3D-2CB6-75E6-CAB9-3AD9D3B30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44B68-DAD0-3452-84A2-09850ADB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36EF6-7BC5-7881-124C-07C0CBB9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9E46-E03D-02DF-3015-CE632149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15DE-4FDD-BE63-E510-8303AE2A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C5498-5902-96DA-8568-95EB5F0C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15BD-D537-9793-3902-57D10588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6554-2DCF-D43B-4952-8430E67F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C4CEC-148D-2744-840F-FA7496C8E4D0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4583-6CAA-44AC-B7E7-AB59B2B0D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4AD8-7F52-0F25-67BE-93E2FB33E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2AB5-9460-164E-BFDA-B81CA47D5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cityrat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_wzYlHMta4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r="-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CA52DB-C8DC-6A2D-CA88-4BFFA0CC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88" y="713050"/>
            <a:ext cx="8969821" cy="2268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3A20E-5FF2-896B-83E8-ABC7B34A2D43}"/>
              </a:ext>
            </a:extLst>
          </p:cNvPr>
          <p:cNvSpPr/>
          <p:nvPr/>
        </p:nvSpPr>
        <p:spPr>
          <a:xfrm>
            <a:off x="-1" y="6072809"/>
            <a:ext cx="12192000" cy="785191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DE334-BB0C-3B5F-C6C0-44C34953BE22}"/>
              </a:ext>
            </a:extLst>
          </p:cNvPr>
          <p:cNvSpPr txBox="1"/>
          <p:nvPr/>
        </p:nvSpPr>
        <p:spPr>
          <a:xfrm>
            <a:off x="7892250" y="6308209"/>
            <a:ext cx="41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www.dungstercomposting.com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0156F-7DC2-4356-F04A-4950E28A77EC}"/>
              </a:ext>
            </a:extLst>
          </p:cNvPr>
          <p:cNvSpPr txBox="1"/>
          <p:nvPr/>
        </p:nvSpPr>
        <p:spPr>
          <a:xfrm>
            <a:off x="1738138" y="4888404"/>
            <a:ext cx="950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chemeClr val="bg1"/>
                </a:solidFill>
                <a:latin typeface="Avenir Next Medium" panose="020B0503020202020204" pitchFamily="34" charset="0"/>
              </a:rPr>
              <a:t>THE MOST ECONOMICAL WAY TO TURN MANURE INTO COMPOST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0EE9D-3424-E124-1B1C-24F88D7B63B2}"/>
              </a:ext>
            </a:extLst>
          </p:cNvPr>
          <p:cNvSpPr txBox="1"/>
          <p:nvPr/>
        </p:nvSpPr>
        <p:spPr>
          <a:xfrm>
            <a:off x="175591" y="6298270"/>
            <a:ext cx="44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tim@dungstercomposting.com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184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Where do most of your purchases finally rest?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i="1" dirty="0"/>
              <a:t>…in the manure pile!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1277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635" y="1742920"/>
            <a:ext cx="963733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own manure, you own a </a:t>
            </a:r>
            <a:r>
              <a:rPr lang="en-US" i="1" dirty="0"/>
              <a:t>“diamond in the rough”…</a:t>
            </a:r>
            <a:br>
              <a:rPr lang="en-US" dirty="0"/>
            </a:br>
            <a:r>
              <a:rPr lang="en-US" dirty="0"/>
              <a:t>…$ell your Compost for a profit!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EB7810-F2D5-0C68-0797-763CAE17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866" y="4946423"/>
            <a:ext cx="9144000" cy="1655762"/>
          </a:xfrm>
        </p:spPr>
        <p:txBody>
          <a:bodyPr/>
          <a:lstStyle/>
          <a:p>
            <a:r>
              <a:rPr lang="en-US" dirty="0"/>
              <a:t>Or gift the finished compost to your clients and/or your neighbors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9917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232C38"/>
                </a:solidFill>
                <a:latin typeface="Avenir Next Medium" panose="020B0503020202020204" pitchFamily="34" charset="0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838" y="4146698"/>
            <a:ext cx="2703523" cy="3286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086" y="239853"/>
            <a:ext cx="4905760" cy="1600200"/>
          </a:xfrm>
        </p:spPr>
        <p:txBody>
          <a:bodyPr>
            <a:normAutofit/>
          </a:bodyPr>
          <a:lstStyle/>
          <a:p>
            <a:r>
              <a:rPr lang="en-US" sz="3600" b="1" dirty="0"/>
              <a:t>Big Picture on Horse Costs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411" y="2022513"/>
            <a:ext cx="4923435" cy="381158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#1 Expense, Feed</a:t>
            </a:r>
          </a:p>
          <a:p>
            <a:endParaRPr lang="en-US" sz="2600" dirty="0"/>
          </a:p>
          <a:p>
            <a:r>
              <a:rPr lang="en-US" sz="2600" dirty="0"/>
              <a:t>#5 Expense, Stable Supplies (bedding)</a:t>
            </a:r>
          </a:p>
          <a:p>
            <a:r>
              <a:rPr lang="en-US" sz="2600" dirty="0"/>
              <a:t>Where do these purchases end up???</a:t>
            </a:r>
          </a:p>
          <a:p>
            <a:r>
              <a:rPr lang="en-US" sz="2600" dirty="0"/>
              <a:t>	</a:t>
            </a:r>
            <a:r>
              <a:rPr lang="en-US" sz="2600" b="1" i="1" dirty="0"/>
              <a:t>In your manure pile!</a:t>
            </a:r>
          </a:p>
          <a:p>
            <a:endParaRPr lang="en-US" sz="2600" dirty="0"/>
          </a:p>
          <a:p>
            <a:r>
              <a:rPr lang="en-US" sz="2600" dirty="0"/>
              <a:t>Bonus Benefits of Composting (Part2)</a:t>
            </a:r>
          </a:p>
          <a:p>
            <a:r>
              <a:rPr lang="en-US" sz="2600" dirty="0"/>
              <a:t>	Fly mitigation for free</a:t>
            </a:r>
          </a:p>
          <a:p>
            <a:r>
              <a:rPr lang="en-US" sz="2600" dirty="0"/>
              <a:t>	Worm mitigation for free</a:t>
            </a:r>
          </a:p>
          <a:p>
            <a:r>
              <a:rPr lang="en-US" sz="2600" i="1" dirty="0"/>
              <a:t>Are you paying manure disposal fees?</a:t>
            </a:r>
          </a:p>
          <a:p>
            <a:r>
              <a:rPr lang="en-US" sz="2600" i="1" dirty="0"/>
              <a:t>Cost avoidance is cash in the bank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987F9-89A6-C001-3D16-448E87B6A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4" y="190616"/>
            <a:ext cx="5454004" cy="51745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A6E431-1636-CBA4-E30A-CA81EE82136B}"/>
              </a:ext>
            </a:extLst>
          </p:cNvPr>
          <p:cNvSpPr/>
          <p:nvPr/>
        </p:nvSpPr>
        <p:spPr>
          <a:xfrm>
            <a:off x="220337" y="4406747"/>
            <a:ext cx="1013552" cy="49575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C15405-EA7A-3033-AF39-97541D0824D6}"/>
              </a:ext>
            </a:extLst>
          </p:cNvPr>
          <p:cNvSpPr/>
          <p:nvPr/>
        </p:nvSpPr>
        <p:spPr>
          <a:xfrm>
            <a:off x="4790038" y="4415928"/>
            <a:ext cx="1013552" cy="495759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EAF579-BBB9-0EFA-E31A-E20535770729}"/>
              </a:ext>
            </a:extLst>
          </p:cNvPr>
          <p:cNvSpPr/>
          <p:nvPr/>
        </p:nvSpPr>
        <p:spPr>
          <a:xfrm>
            <a:off x="4790038" y="2820318"/>
            <a:ext cx="1013552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85AFAB-D2D7-2DE1-5193-96207E7F01CA}"/>
              </a:ext>
            </a:extLst>
          </p:cNvPr>
          <p:cNvSpPr/>
          <p:nvPr/>
        </p:nvSpPr>
        <p:spPr>
          <a:xfrm>
            <a:off x="4790038" y="2022513"/>
            <a:ext cx="1013552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D11A2B-7392-1503-F678-713C0CE5A4BD}"/>
              </a:ext>
            </a:extLst>
          </p:cNvPr>
          <p:cNvSpPr/>
          <p:nvPr/>
        </p:nvSpPr>
        <p:spPr>
          <a:xfrm>
            <a:off x="1117597" y="890344"/>
            <a:ext cx="4421965" cy="495758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36645F-2D51-AB65-76F4-3A8DC66A820A}"/>
              </a:ext>
            </a:extLst>
          </p:cNvPr>
          <p:cNvSpPr/>
          <p:nvPr/>
        </p:nvSpPr>
        <p:spPr>
          <a:xfrm>
            <a:off x="220337" y="2820317"/>
            <a:ext cx="1137034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483039-7923-560F-501C-F6B7EE0D4654}"/>
              </a:ext>
            </a:extLst>
          </p:cNvPr>
          <p:cNvSpPr/>
          <p:nvPr/>
        </p:nvSpPr>
        <p:spPr>
          <a:xfrm>
            <a:off x="255323" y="2021220"/>
            <a:ext cx="1137034" cy="32278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1D0BC-4065-D59E-5178-618827B46921}"/>
              </a:ext>
            </a:extLst>
          </p:cNvPr>
          <p:cNvSpPr txBox="1"/>
          <p:nvPr/>
        </p:nvSpPr>
        <p:spPr>
          <a:xfrm>
            <a:off x="5781168" y="260401"/>
            <a:ext cx="546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Source: US Equestrian Foundation website</a:t>
            </a:r>
          </a:p>
        </p:txBody>
      </p:sp>
    </p:spTree>
    <p:extLst>
      <p:ext uri="{BB962C8B-B14F-4D97-AF65-F5344CB8AC3E}">
        <p14:creationId xmlns:p14="http://schemas.microsoft.com/office/powerpoint/2010/main" val="1756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232C38"/>
                </a:solidFill>
                <a:latin typeface="Avenir Next Medium" panose="020B0503020202020204" pitchFamily="34" charset="0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2238" y="4001294"/>
            <a:ext cx="2823124" cy="3432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256" y="210486"/>
            <a:ext cx="5838368" cy="1600200"/>
          </a:xfrm>
        </p:spPr>
        <p:txBody>
          <a:bodyPr/>
          <a:lstStyle/>
          <a:p>
            <a:r>
              <a:rPr lang="en-US" dirty="0"/>
              <a:t>A Valued Ag Product?   </a:t>
            </a:r>
            <a:r>
              <a:rPr lang="en-US" b="1" i="1" dirty="0"/>
              <a:t>Yes!</a:t>
            </a:r>
            <a:br>
              <a:rPr lang="en-US" dirty="0"/>
            </a:br>
            <a:r>
              <a:rPr lang="en-US" dirty="0"/>
              <a:t>“Organic Compost” from</a:t>
            </a:r>
            <a:br>
              <a:rPr lang="en-US" dirty="0"/>
            </a:br>
            <a:r>
              <a:rPr lang="en-US" dirty="0"/>
              <a:t>Living Earth, Houston TX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6136" y="1996043"/>
            <a:ext cx="6790738" cy="3811588"/>
          </a:xfrm>
        </p:spPr>
        <p:txBody>
          <a:bodyPr>
            <a:normAutofit/>
          </a:bodyPr>
          <a:lstStyle/>
          <a:p>
            <a:r>
              <a:rPr lang="en-US" sz="2000" dirty="0"/>
              <a:t>Price range of $30.00 to $60.00/cubic yard … in bulk sales.</a:t>
            </a:r>
          </a:p>
          <a:p>
            <a:endParaRPr lang="en-US" sz="2000" dirty="0"/>
          </a:p>
          <a:p>
            <a:r>
              <a:rPr lang="en-US" sz="2000" dirty="0"/>
              <a:t>Example “Living Earth” sells compost $43.00/yard (in January).</a:t>
            </a:r>
          </a:p>
          <a:p>
            <a:endParaRPr lang="en-US" sz="2000" dirty="0"/>
          </a:p>
          <a:p>
            <a:r>
              <a:rPr lang="en-US" sz="2000" dirty="0"/>
              <a:t>“Living Earth” is a Texan </a:t>
            </a:r>
            <a:r>
              <a:rPr lang="en-US" sz="2000" b="1" i="1" dirty="0"/>
              <a:t>manure disposal contractor.</a:t>
            </a:r>
          </a:p>
          <a:p>
            <a:endParaRPr lang="en-US" sz="2000" dirty="0"/>
          </a:p>
          <a:p>
            <a:r>
              <a:rPr lang="en-US" sz="2000" dirty="0"/>
              <a:t>They “buy” their inputs for “zero $” or with a “negative” price.</a:t>
            </a:r>
          </a:p>
          <a:p>
            <a:endParaRPr lang="en-US" sz="2000" dirty="0"/>
          </a:p>
          <a:p>
            <a:r>
              <a:rPr lang="en-US" sz="2000" dirty="0"/>
              <a:t>They convert these inputs into “</a:t>
            </a:r>
            <a:r>
              <a:rPr lang="en-US" sz="2000" b="1" i="1" dirty="0"/>
              <a:t>Organic Compost</a:t>
            </a:r>
            <a:r>
              <a:rPr lang="en-US" sz="2000" dirty="0"/>
              <a:t>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0C7D6-B86A-7EEE-6BB9-60F5167B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16" y="104543"/>
            <a:ext cx="3363342" cy="63895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0069A3-835D-CA65-A515-2306D8462A46}"/>
              </a:ext>
            </a:extLst>
          </p:cNvPr>
          <p:cNvSpPr/>
          <p:nvPr/>
        </p:nvSpPr>
        <p:spPr>
          <a:xfrm>
            <a:off x="934850" y="4001294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15E45-3DE1-FCD1-FC0B-92E8D4142C4E}"/>
              </a:ext>
            </a:extLst>
          </p:cNvPr>
          <p:cNvSpPr/>
          <p:nvPr/>
        </p:nvSpPr>
        <p:spPr>
          <a:xfrm>
            <a:off x="334965" y="-114553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3342C-C638-F04E-D3AA-5668095E9A71}"/>
              </a:ext>
            </a:extLst>
          </p:cNvPr>
          <p:cNvSpPr txBox="1"/>
          <p:nvPr/>
        </p:nvSpPr>
        <p:spPr>
          <a:xfrm>
            <a:off x="1338624" y="4249463"/>
            <a:ext cx="16209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10 x $43.00</a:t>
            </a:r>
          </a:p>
        </p:txBody>
      </p:sp>
    </p:spTree>
    <p:extLst>
      <p:ext uri="{BB962C8B-B14F-4D97-AF65-F5344CB8AC3E}">
        <p14:creationId xmlns:p14="http://schemas.microsoft.com/office/powerpoint/2010/main" val="12520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CC01F-1F84-BFA6-0560-70E5E097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019175"/>
            <a:ext cx="10753725" cy="48196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04D7AA-0EC3-DC8A-9F5F-0BA0C187C138}"/>
              </a:ext>
            </a:extLst>
          </p:cNvPr>
          <p:cNvSpPr/>
          <p:nvPr/>
        </p:nvSpPr>
        <p:spPr>
          <a:xfrm>
            <a:off x="6096000" y="2537717"/>
            <a:ext cx="2701159" cy="811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A3E4E-8D31-DC38-7522-FECD42F54D37}"/>
              </a:ext>
            </a:extLst>
          </p:cNvPr>
          <p:cNvSpPr txBox="1"/>
          <p:nvPr/>
        </p:nvSpPr>
        <p:spPr>
          <a:xfrm>
            <a:off x="719137" y="509017"/>
            <a:ext cx="8887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Local Example; Columbus Supplier “Mr. Mulch”, website price as of April 13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84044B-9F3A-F700-FF40-B4D6F6092591}"/>
              </a:ext>
            </a:extLst>
          </p:cNvPr>
          <p:cNvSpPr/>
          <p:nvPr/>
        </p:nvSpPr>
        <p:spPr>
          <a:xfrm>
            <a:off x="10168570" y="3238959"/>
            <a:ext cx="1432192" cy="62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14805" y="4163965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477" y="606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Professional</a:t>
            </a:r>
            <a:br>
              <a:rPr lang="en-US" sz="9600" dirty="0"/>
            </a:br>
            <a:r>
              <a:rPr lang="en-US" sz="9600" dirty="0"/>
              <a:t>Boarders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400" y="3083894"/>
            <a:ext cx="11548153" cy="2160142"/>
          </a:xfrm>
        </p:spPr>
        <p:txBody>
          <a:bodyPr>
            <a:noAutofit/>
          </a:bodyPr>
          <a:lstStyle/>
          <a:p>
            <a:r>
              <a:rPr lang="en-US" sz="2800" dirty="0"/>
              <a:t>Can property aesthetics improve your bottom-line?</a:t>
            </a:r>
          </a:p>
          <a:p>
            <a:r>
              <a:rPr lang="en-US" sz="2800" dirty="0"/>
              <a:t>Do you have “drive-by” potentials that do not come in?</a:t>
            </a:r>
          </a:p>
          <a:p>
            <a:r>
              <a:rPr lang="en-US" sz="2800" dirty="0"/>
              <a:t>What was a potential client’s first impression … a foul odor or a fly problem?</a:t>
            </a:r>
          </a:p>
          <a:p>
            <a:r>
              <a:rPr lang="en-US" sz="2800" dirty="0"/>
              <a:t>Are there potential clients who are environmentalists?</a:t>
            </a:r>
          </a:p>
          <a:p>
            <a:r>
              <a:rPr lang="en-US" sz="2800" b="1" u="sng" dirty="0"/>
              <a:t>On-site composting makes a positive Statement!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42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53784" y="3719245"/>
            <a:ext cx="2508116" cy="3049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44" y="575644"/>
            <a:ext cx="10043571" cy="1301818"/>
          </a:xfrm>
        </p:spPr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</a:rPr>
              <a:t>A </a:t>
            </a:r>
            <a:r>
              <a:rPr lang="en-US" i="1" u="sng" dirty="0">
                <a:latin typeface="Arial" panose="020B0604020202020204" pitchFamily="34" charset="0"/>
              </a:rPr>
              <a:t>Composting</a:t>
            </a:r>
            <a:r>
              <a:rPr lang="en-US" u="sng" dirty="0">
                <a:latin typeface="Arial" panose="020B0604020202020204" pitchFamily="34" charset="0"/>
              </a:rPr>
              <a:t> Manure Management Plan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57" y="2166871"/>
            <a:ext cx="11075543" cy="22360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dirty="0"/>
              <a:t>Manure is </a:t>
            </a:r>
            <a:r>
              <a:rPr lang="en-US" sz="12800" u="sng" dirty="0"/>
              <a:t>never</a:t>
            </a:r>
            <a:r>
              <a:rPr lang="en-US" sz="12800" dirty="0"/>
              <a:t> laying on the ground.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Manure</a:t>
            </a:r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is:</a:t>
            </a:r>
          </a:p>
          <a:p>
            <a:pPr algn="l"/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	containerized, covered </a:t>
            </a:r>
            <a:r>
              <a:rPr lang="en-US" sz="1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preparing to be composted </a:t>
            </a:r>
            <a:r>
              <a:rPr lang="en-US" sz="1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 is 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	</a:t>
            </a:r>
            <a:r>
              <a:rPr lang="en-US" sz="12800" i="1" dirty="0">
                <a:solidFill>
                  <a:srgbClr val="202122"/>
                </a:solidFill>
                <a:latin typeface="Arial" panose="020B0604020202020204" pitchFamily="34" charset="0"/>
              </a:rPr>
              <a:t>actively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composting</a:t>
            </a:r>
            <a:r>
              <a:rPr lang="en-US" sz="128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or </a:t>
            </a:r>
          </a:p>
          <a:p>
            <a:pPr algn="l"/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	is already </a:t>
            </a:r>
            <a:r>
              <a:rPr lang="en-US" sz="12800" b="1" i="1" dirty="0">
                <a:solidFill>
                  <a:srgbClr val="202122"/>
                </a:solidFill>
                <a:latin typeface="Arial" panose="020B0604020202020204" pitchFamily="34" charset="0"/>
              </a:rPr>
              <a:t>Composted Manure</a:t>
            </a:r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 (it is done).</a:t>
            </a:r>
          </a:p>
          <a:p>
            <a:pPr algn="l"/>
            <a:endParaRPr lang="en-US" sz="1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2800" dirty="0">
                <a:solidFill>
                  <a:srgbClr val="202122"/>
                </a:solidFill>
                <a:latin typeface="Arial" panose="020B0604020202020204" pitchFamily="34" charset="0"/>
              </a:rPr>
              <a:t>On-site Composting is a POSITIVE statement.    </a:t>
            </a:r>
          </a:p>
          <a:p>
            <a:pPr algn="l"/>
            <a:endParaRPr lang="en-US" sz="4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26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068711" y="6435890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232C38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D52CC7-DD71-3525-726D-D0D635C5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838" y="4146698"/>
            <a:ext cx="2703523" cy="3286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7C6E46-4B3F-311B-DE4A-DBA9203444DE}"/>
              </a:ext>
            </a:extLst>
          </p:cNvPr>
          <p:cNvSpPr/>
          <p:nvPr/>
        </p:nvSpPr>
        <p:spPr>
          <a:xfrm>
            <a:off x="0" y="0"/>
            <a:ext cx="2946400" cy="6858000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6E81-B492-6F96-1725-362FBA5D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24" y="368421"/>
            <a:ext cx="6101947" cy="63797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 Composting Cycle, Step-by-step</a:t>
            </a:r>
          </a:p>
        </p:txBody>
      </p:sp>
      <p:pic>
        <p:nvPicPr>
          <p:cNvPr id="14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4A5CC2A-7A95-4808-3F18-7B8828A16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597" y="5659223"/>
            <a:ext cx="4325121" cy="1094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6B368-969E-42F9-9D4A-A7A8C977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4217" y="1006398"/>
            <a:ext cx="5801547" cy="488069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#0 Get set-up with a dumpster (one time)</a:t>
            </a:r>
          </a:p>
          <a:p>
            <a:r>
              <a:rPr lang="en-US" sz="2600" dirty="0"/>
              <a:t>#1 Load aeration pipes (15 minutes, no tools)</a:t>
            </a:r>
          </a:p>
          <a:p>
            <a:r>
              <a:rPr lang="en-US" sz="2600" dirty="0"/>
              <a:t>#2 Layer of coarse wood chips (15 minutes)</a:t>
            </a:r>
          </a:p>
          <a:p>
            <a:r>
              <a:rPr lang="en-US" sz="2600" dirty="0"/>
              <a:t>#3 Load manure &amp; soiled bedding</a:t>
            </a:r>
          </a:p>
          <a:p>
            <a:r>
              <a:rPr lang="en-US" sz="2600" b="1" i="1" dirty="0"/>
              <a:t> 	If stock-piled, with a tractor (1 hour)</a:t>
            </a:r>
          </a:p>
          <a:p>
            <a:r>
              <a:rPr lang="en-US" sz="2600" b="1" i="1" dirty="0"/>
              <a:t>	If from daily chores, depends</a:t>
            </a:r>
          </a:p>
          <a:p>
            <a:r>
              <a:rPr lang="en-US" sz="2600" dirty="0"/>
              <a:t>#4 Turn on the control and watch the temps</a:t>
            </a:r>
          </a:p>
          <a:p>
            <a:r>
              <a:rPr lang="en-US" sz="2600" dirty="0"/>
              <a:t>#5 For 3 to 5 weeks check temps once a day</a:t>
            </a:r>
          </a:p>
          <a:p>
            <a:r>
              <a:rPr lang="en-US" sz="2600" i="1" dirty="0"/>
              <a:t>     Dungster turns the knobs, …</a:t>
            </a:r>
            <a:r>
              <a:rPr lang="en-US" sz="2600" i="1" u="sng" dirty="0"/>
              <a:t>not the piles</a:t>
            </a:r>
          </a:p>
          <a:p>
            <a:r>
              <a:rPr lang="en-US" sz="2600" i="1" dirty="0"/>
              <a:t>#6  When temps decline its time to unload</a:t>
            </a:r>
          </a:p>
          <a:p>
            <a:r>
              <a:rPr lang="en-US" sz="2600" i="1" dirty="0"/>
              <a:t>(unload could be minutes to a couple hours)</a:t>
            </a:r>
          </a:p>
          <a:p>
            <a:r>
              <a:rPr lang="en-US" sz="2600" i="1" dirty="0"/>
              <a:t>#7 Return to step 1 above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5C7DE6-A6BC-22BA-6868-B83A00EE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3" y="315836"/>
            <a:ext cx="4426930" cy="44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EA4DA-0A4A-1FA2-E1DD-7C3EFA2AE4C6}"/>
              </a:ext>
            </a:extLst>
          </p:cNvPr>
          <p:cNvCxnSpPr>
            <a:cxnSpLocks/>
          </p:cNvCxnSpPr>
          <p:nvPr/>
        </p:nvCxnSpPr>
        <p:spPr>
          <a:xfrm flipH="1">
            <a:off x="3359649" y="1932548"/>
            <a:ext cx="2654568" cy="9146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18689D4-3B0A-2F90-DAA5-8D6905B69162}"/>
              </a:ext>
            </a:extLst>
          </p:cNvPr>
          <p:cNvSpPr txBox="1">
            <a:spLocks/>
          </p:cNvSpPr>
          <p:nvPr/>
        </p:nvSpPr>
        <p:spPr>
          <a:xfrm>
            <a:off x="5442718" y="5702091"/>
            <a:ext cx="4905760" cy="637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Set aside to cure 30-60 days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C88E24-3F64-5AFE-8177-D72282520974}"/>
              </a:ext>
            </a:extLst>
          </p:cNvPr>
          <p:cNvSpPr/>
          <p:nvPr/>
        </p:nvSpPr>
        <p:spPr>
          <a:xfrm>
            <a:off x="6431622" y="3256908"/>
            <a:ext cx="2465798" cy="33904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F80FA-C9B8-CD55-98F8-E1117EA2ACE7}"/>
              </a:ext>
            </a:extLst>
          </p:cNvPr>
          <p:cNvSpPr txBox="1"/>
          <p:nvPr/>
        </p:nvSpPr>
        <p:spPr>
          <a:xfrm rot="19983972">
            <a:off x="4799797" y="2933742"/>
            <a:ext cx="1700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Operating costs,</a:t>
            </a:r>
          </a:p>
          <a:p>
            <a:pPr algn="ctr"/>
            <a:r>
              <a:rPr lang="en-US" dirty="0"/>
              <a:t> next slide…</a:t>
            </a:r>
          </a:p>
        </p:txBody>
      </p:sp>
    </p:spTree>
    <p:extLst>
      <p:ext uri="{BB962C8B-B14F-4D97-AF65-F5344CB8AC3E}">
        <p14:creationId xmlns:p14="http://schemas.microsoft.com/office/powerpoint/2010/main" val="9927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Dungster’s Monthly Power Cost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590" y="1141749"/>
            <a:ext cx="9144000" cy="3619456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Blower, </a:t>
            </a:r>
            <a:r>
              <a:rPr lang="en-US" sz="2800" dirty="0"/>
              <a:t>6 amps x 120 volts = 720 Watts or 0.72 kW </a:t>
            </a:r>
          </a:p>
          <a:p>
            <a:r>
              <a:rPr lang="en-US" sz="2800" u="sng" dirty="0"/>
              <a:t>Run Cycle, </a:t>
            </a:r>
            <a:r>
              <a:rPr lang="en-US" sz="2800" dirty="0"/>
              <a:t>20 seconds “on” / 20 minutes “off” = 1.7% “on” time</a:t>
            </a:r>
          </a:p>
          <a:p>
            <a:r>
              <a:rPr lang="en-US" sz="2800" u="sng" dirty="0"/>
              <a:t>Let’s round up, </a:t>
            </a:r>
            <a:r>
              <a:rPr lang="en-US" sz="2800" dirty="0"/>
              <a:t>1kw of power and 2% “on” time.</a:t>
            </a:r>
          </a:p>
          <a:p>
            <a:r>
              <a:rPr lang="en-US" sz="2800" dirty="0"/>
              <a:t>30 days/month x 24 hours/day = 720 hours/month</a:t>
            </a:r>
          </a:p>
          <a:p>
            <a:r>
              <a:rPr lang="en-US" sz="2800" dirty="0"/>
              <a:t>720 hours/month x 2% run time = </a:t>
            </a:r>
            <a:r>
              <a:rPr lang="en-US" sz="2800" u="sng" dirty="0"/>
              <a:t>14.4 hours/month “on”</a:t>
            </a:r>
          </a:p>
          <a:p>
            <a:r>
              <a:rPr lang="en-US" sz="2800" u="sng" dirty="0"/>
              <a:t>Rounding up again</a:t>
            </a:r>
            <a:r>
              <a:rPr lang="en-US" sz="2800" dirty="0"/>
              <a:t>, 15 hours “on” x 1 kW = </a:t>
            </a:r>
            <a:r>
              <a:rPr lang="en-US" sz="2800" u="sng" dirty="0"/>
              <a:t>15 kWh</a:t>
            </a:r>
          </a:p>
          <a:p>
            <a:r>
              <a:rPr lang="en-US" sz="2800" dirty="0"/>
              <a:t>15 kWh x 14.33 cents/kWh = </a:t>
            </a:r>
            <a:r>
              <a:rPr lang="en-US" sz="2800" b="1" u="sng" dirty="0"/>
              <a:t>$2.15/month</a:t>
            </a:r>
          </a:p>
          <a:p>
            <a:r>
              <a:rPr lang="en-US" sz="2800" dirty="0"/>
              <a:t>Source of 14.33 cents kWh is: </a:t>
            </a:r>
            <a:r>
              <a:rPr lang="en-US" sz="2800" dirty="0">
                <a:hlinkClick r:id="rId3"/>
              </a:rPr>
              <a:t>https://electricityrates.com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9DC7B9-CD20-96CD-14B8-6EBC0AE2F7B3}"/>
              </a:ext>
            </a:extLst>
          </p:cNvPr>
          <p:cNvSpPr/>
          <p:nvPr/>
        </p:nvSpPr>
        <p:spPr>
          <a:xfrm>
            <a:off x="6681129" y="3696478"/>
            <a:ext cx="2372937" cy="62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41C33-7D94-0ADC-B46B-0F4C45D39BFD}"/>
              </a:ext>
            </a:extLst>
          </p:cNvPr>
          <p:cNvSpPr txBox="1"/>
          <p:nvPr/>
        </p:nvSpPr>
        <p:spPr>
          <a:xfrm>
            <a:off x="1116518" y="4991361"/>
            <a:ext cx="849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Half gallon of diesel fuel</a:t>
            </a:r>
            <a:r>
              <a:rPr lang="en-US" sz="2800"/>
              <a:t>, … </a:t>
            </a:r>
            <a:r>
              <a:rPr lang="en-US" sz="2800" i="1"/>
              <a:t>are </a:t>
            </a:r>
            <a:r>
              <a:rPr lang="en-US" sz="2800" i="1" dirty="0"/>
              <a:t>you still turning the pile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38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56672" y="4117734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BC247-D2B8-7977-CCC5-1482EEC5C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" y="331899"/>
            <a:ext cx="10658880" cy="4880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02542-9D57-A98D-C7B5-862B126626EC}"/>
              </a:ext>
            </a:extLst>
          </p:cNvPr>
          <p:cNvSpPr txBox="1"/>
          <p:nvPr/>
        </p:nvSpPr>
        <p:spPr>
          <a:xfrm>
            <a:off x="653143" y="5188708"/>
            <a:ext cx="906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ROI: </a:t>
            </a:r>
            <a:r>
              <a:rPr lang="en-US" sz="2000" dirty="0">
                <a:solidFill>
                  <a:srgbClr val="FF0000"/>
                </a:solidFill>
              </a:rPr>
              <a:t>30 yards a month input = 20 yards of compost output (volume is reduced 1/3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).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20 yards compost x $40/yard = $800/month income or $9,600/year income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2B19C10-8FBD-C514-D06C-449E47021446}"/>
              </a:ext>
            </a:extLst>
          </p:cNvPr>
          <p:cNvSpPr/>
          <p:nvPr/>
        </p:nvSpPr>
        <p:spPr>
          <a:xfrm>
            <a:off x="985421" y="1719873"/>
            <a:ext cx="292963" cy="392481"/>
          </a:xfrm>
          <a:prstGeom prst="downArrow">
            <a:avLst>
              <a:gd name="adj1" fmla="val 127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2FB7E371-4FE9-F6C4-2B35-8A367D348EF5}"/>
              </a:ext>
            </a:extLst>
          </p:cNvPr>
          <p:cNvSpPr/>
          <p:nvPr/>
        </p:nvSpPr>
        <p:spPr>
          <a:xfrm>
            <a:off x="2592281" y="1118586"/>
            <a:ext cx="3867734" cy="266329"/>
          </a:xfrm>
          <a:prstGeom prst="bentArrow">
            <a:avLst>
              <a:gd name="adj1" fmla="val 16824"/>
              <a:gd name="adj2" fmla="val 25000"/>
              <a:gd name="adj3" fmla="val 25000"/>
              <a:gd name="adj4" fmla="val 25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50C62-E78B-06D1-70CD-00D4275D7B1A}"/>
              </a:ext>
            </a:extLst>
          </p:cNvPr>
          <p:cNvSpPr txBox="1"/>
          <p:nvPr/>
        </p:nvSpPr>
        <p:spPr>
          <a:xfrm>
            <a:off x="694579" y="480808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(O.H.I.O.=Only Handle It Once)</a:t>
            </a:r>
          </a:p>
        </p:txBody>
      </p:sp>
    </p:spTree>
    <p:extLst>
      <p:ext uri="{BB962C8B-B14F-4D97-AF65-F5344CB8AC3E}">
        <p14:creationId xmlns:p14="http://schemas.microsoft.com/office/powerpoint/2010/main" val="1597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58199"/>
          </a:xfrm>
        </p:spPr>
        <p:txBody>
          <a:bodyPr>
            <a:normAutofit fontScale="90000"/>
          </a:bodyPr>
          <a:lstStyle/>
          <a:p>
            <a:r>
              <a:rPr lang="en-US" sz="8900" dirty="0"/>
              <a:t>Part 1,</a:t>
            </a:r>
            <a:br>
              <a:rPr lang="en-US" sz="8900" dirty="0"/>
            </a:br>
            <a:r>
              <a:rPr lang="en-US" sz="8900" dirty="0"/>
              <a:t>Manure Composting </a:t>
            </a:r>
            <a:br>
              <a:rPr lang="en-US" sz="9600" dirty="0"/>
            </a:br>
            <a:r>
              <a:rPr lang="en-US" sz="9600" dirty="0"/>
              <a:t>Economics</a:t>
            </a:r>
            <a:br>
              <a:rPr lang="en-US" sz="9600" dirty="0"/>
            </a:br>
            <a:r>
              <a:rPr lang="en-US" sz="3100" dirty="0"/>
              <a:t>(presented April 13</a:t>
            </a:r>
            <a:r>
              <a:rPr lang="en-US" sz="3100" baseline="30000" dirty="0"/>
              <a:t>th</a:t>
            </a:r>
            <a:r>
              <a:rPr lang="en-US" sz="3100" dirty="0"/>
              <a:t> 4PM at 2023 at Equine Affaire)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092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47" y="1122363"/>
            <a:ext cx="10859784" cy="634518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Nurtriates, …waste not - want not.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12" y="1956815"/>
            <a:ext cx="9144000" cy="634518"/>
          </a:xfrm>
        </p:spPr>
        <p:txBody>
          <a:bodyPr/>
          <a:lstStyle/>
          <a:p>
            <a:r>
              <a:rPr lang="en-US" sz="3200" dirty="0"/>
              <a:t>We need nurtriates in our soil, </a:t>
            </a:r>
            <a:r>
              <a:rPr lang="en-US" sz="3200" i="1" u="sng" dirty="0"/>
              <a:t>not in our waterways</a:t>
            </a:r>
            <a:r>
              <a:rPr lang="en-US" i="1" u="sng" dirty="0"/>
              <a:t>.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736ACA-DE33-E90E-C9C6-C51478371C36}"/>
              </a:ext>
            </a:extLst>
          </p:cNvPr>
          <p:cNvSpPr txBox="1">
            <a:spLocks/>
          </p:cNvSpPr>
          <p:nvPr/>
        </p:nvSpPr>
        <p:spPr>
          <a:xfrm>
            <a:off x="1293812" y="2670021"/>
            <a:ext cx="9144000" cy="63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magic of composting</a:t>
            </a:r>
            <a:r>
              <a:rPr lang="en-US" sz="3200" i="1" dirty="0"/>
              <a:t>, nurtriates are converted into less leachable compounds that are still available for plant absorption</a:t>
            </a:r>
            <a:r>
              <a:rPr lang="en-US" sz="3200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96A206-DC3C-F311-7EE9-EBF2CFF10DA4}"/>
              </a:ext>
            </a:extLst>
          </p:cNvPr>
          <p:cNvSpPr txBox="1">
            <a:spLocks/>
          </p:cNvSpPr>
          <p:nvPr/>
        </p:nvSpPr>
        <p:spPr>
          <a:xfrm>
            <a:off x="-158103" y="5189839"/>
            <a:ext cx="10859784" cy="634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Let’s look at historical fertilizer prices next…</a:t>
            </a:r>
          </a:p>
        </p:txBody>
      </p:sp>
    </p:spTree>
    <p:extLst>
      <p:ext uri="{BB962C8B-B14F-4D97-AF65-F5344CB8AC3E}">
        <p14:creationId xmlns:p14="http://schemas.microsoft.com/office/powerpoint/2010/main" val="3123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ricultural Economic Insights Fertilizer Prices and the Long Run">
            <a:extLst>
              <a:ext uri="{FF2B5EF4-FFF2-40B4-BE49-F238E27FC236}">
                <a16:creationId xmlns:a16="http://schemas.microsoft.com/office/drawing/2014/main" id="{9653277F-779D-78F7-EB4C-969D67F125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2" y="-6940"/>
            <a:ext cx="11422076" cy="68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4DC16-E5F6-DA19-BCC4-F9B00CD4BFB2}"/>
              </a:ext>
            </a:extLst>
          </p:cNvPr>
          <p:cNvSpPr txBox="1"/>
          <p:nvPr/>
        </p:nvSpPr>
        <p:spPr>
          <a:xfrm>
            <a:off x="3972633" y="6011743"/>
            <a:ext cx="4721229" cy="52322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Long History Of Fertilizer Prices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C8C1D6-4E23-9B41-2AA7-C45C4573D2EF}"/>
              </a:ext>
            </a:extLst>
          </p:cNvPr>
          <p:cNvSpPr/>
          <p:nvPr/>
        </p:nvSpPr>
        <p:spPr>
          <a:xfrm rot="19142168">
            <a:off x="1815504" y="6011744"/>
            <a:ext cx="969484" cy="5232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ED847-6F5C-B833-4D1D-E1143687FD79}"/>
              </a:ext>
            </a:extLst>
          </p:cNvPr>
          <p:cNvSpPr/>
          <p:nvPr/>
        </p:nvSpPr>
        <p:spPr>
          <a:xfrm rot="19142168">
            <a:off x="10197504" y="6081054"/>
            <a:ext cx="969484" cy="5232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2D9C05-6F1D-245B-E66C-BC483C1F0323}"/>
              </a:ext>
            </a:extLst>
          </p:cNvPr>
          <p:cNvCxnSpPr>
            <a:stCxn id="4" idx="3"/>
          </p:cNvCxnSpPr>
          <p:nvPr/>
        </p:nvCxnSpPr>
        <p:spPr>
          <a:xfrm>
            <a:off x="8693862" y="6273353"/>
            <a:ext cx="1735439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0A0B15-F826-BBDF-DB1E-185C8F5D73B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622014" y="6273353"/>
            <a:ext cx="1350619" cy="5460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 Wholesale Fertilizer Prices Seen Rising in Short Term as Demand ...">
            <a:extLst>
              <a:ext uri="{FF2B5EF4-FFF2-40B4-BE49-F238E27FC236}">
                <a16:creationId xmlns:a16="http://schemas.microsoft.com/office/drawing/2014/main" id="{4EF1061F-4FAE-DD92-0E38-3EEE1426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7E9A4-83A6-7A7A-1F0F-41B93BABDA11}"/>
              </a:ext>
            </a:extLst>
          </p:cNvPr>
          <p:cNvSpPr txBox="1"/>
          <p:nvPr/>
        </p:nvSpPr>
        <p:spPr>
          <a:xfrm>
            <a:off x="3609077" y="2365159"/>
            <a:ext cx="5027402" cy="52322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Recent History Of Fertilizer Prices</a:t>
            </a:r>
          </a:p>
        </p:txBody>
      </p:sp>
    </p:spTree>
    <p:extLst>
      <p:ext uri="{BB962C8B-B14F-4D97-AF65-F5344CB8AC3E}">
        <p14:creationId xmlns:p14="http://schemas.microsoft.com/office/powerpoint/2010/main" val="42925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7E902-A278-D616-5A4A-D554D556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7" y="102921"/>
            <a:ext cx="10604298" cy="63860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C0A6D3-74BE-C020-DCC1-1739EA2587EB}"/>
              </a:ext>
            </a:extLst>
          </p:cNvPr>
          <p:cNvSpPr/>
          <p:nvPr/>
        </p:nvSpPr>
        <p:spPr>
          <a:xfrm>
            <a:off x="3754917" y="3295928"/>
            <a:ext cx="1707614" cy="914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283C2D-30C8-2DDB-6413-4EBD27D3254D}"/>
              </a:ext>
            </a:extLst>
          </p:cNvPr>
          <p:cNvSpPr/>
          <p:nvPr/>
        </p:nvSpPr>
        <p:spPr>
          <a:xfrm>
            <a:off x="3754917" y="4362728"/>
            <a:ext cx="1707614" cy="914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2FED9-4874-53AE-9BE7-2B67957257C1}"/>
              </a:ext>
            </a:extLst>
          </p:cNvPr>
          <p:cNvSpPr txBox="1"/>
          <p:nvPr/>
        </p:nvSpPr>
        <p:spPr>
          <a:xfrm>
            <a:off x="3600682" y="6365610"/>
            <a:ext cx="736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6D21"/>
                </a:solidFill>
                <a:effectLst/>
                <a:latin typeface="Roboto" panose="02000000000000000000" pitchFamily="2" charset="0"/>
              </a:rPr>
              <a:t>Source: www.worldstopexports.com/top-fertilizers-exports-by-country/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5E61A-11D7-B28E-9383-181192CF03B1}"/>
              </a:ext>
            </a:extLst>
          </p:cNvPr>
          <p:cNvSpPr txBox="1"/>
          <p:nvPr/>
        </p:nvSpPr>
        <p:spPr>
          <a:xfrm>
            <a:off x="1894902" y="3577898"/>
            <a:ext cx="1465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Have </a:t>
            </a:r>
          </a:p>
          <a:p>
            <a:pPr algn="ctr"/>
            <a:r>
              <a:rPr lang="en-US" sz="2400" b="1" i="1" dirty="0"/>
              <a:t>we</a:t>
            </a:r>
          </a:p>
          <a:p>
            <a:pPr algn="ctr"/>
            <a:r>
              <a:rPr lang="en-US" sz="2400" b="1" i="1" dirty="0"/>
              <a:t>learned </a:t>
            </a:r>
          </a:p>
          <a:p>
            <a:pPr algn="ctr"/>
            <a:r>
              <a:rPr lang="en-US" sz="2400" b="1" i="1" dirty="0"/>
              <a:t>anything?</a:t>
            </a:r>
          </a:p>
        </p:txBody>
      </p:sp>
    </p:spTree>
    <p:extLst>
      <p:ext uri="{BB962C8B-B14F-4D97-AF65-F5344CB8AC3E}">
        <p14:creationId xmlns:p14="http://schemas.microsoft.com/office/powerpoint/2010/main" val="30809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E18F12-F10D-F244-6800-483D75126902}"/>
              </a:ext>
            </a:extLst>
          </p:cNvPr>
          <p:cNvSpPr txBox="1"/>
          <p:nvPr/>
        </p:nvSpPr>
        <p:spPr>
          <a:xfrm>
            <a:off x="3047143" y="3698965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https://youtu.be/H_wzYlHMta4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E656A-B884-704A-D8A9-D53875BB3A53}"/>
              </a:ext>
            </a:extLst>
          </p:cNvPr>
          <p:cNvSpPr txBox="1"/>
          <p:nvPr/>
        </p:nvSpPr>
        <p:spPr>
          <a:xfrm>
            <a:off x="2192270" y="1228145"/>
            <a:ext cx="78074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Below is a </a:t>
            </a:r>
            <a:r>
              <a:rPr lang="en-US" dirty="0" err="1"/>
              <a:t>youtube</a:t>
            </a:r>
            <a:r>
              <a:rPr lang="en-US" dirty="0"/>
              <a:t> link to see a less than 3-minute animation of the Dungster Kit.</a:t>
            </a:r>
          </a:p>
          <a:p>
            <a:pPr algn="ctr"/>
            <a:r>
              <a:rPr lang="en-US" dirty="0"/>
              <a:t>Beginning with the placement of the first “plain-vanilla” common dumpster.</a:t>
            </a:r>
          </a:p>
          <a:p>
            <a:pPr algn="ctr"/>
            <a:r>
              <a:rPr lang="en-US" dirty="0"/>
              <a:t>It’s quick conversion into an in-vessel composter. </a:t>
            </a:r>
          </a:p>
          <a:p>
            <a:pPr algn="ctr"/>
            <a:r>
              <a:rPr lang="en-US" dirty="0"/>
              <a:t>The aeration system’s easy installation and the layer-by-layer filling process.</a:t>
            </a:r>
          </a:p>
          <a:p>
            <a:pPr algn="ctr"/>
            <a:r>
              <a:rPr lang="en-US" dirty="0"/>
              <a:t>The “bio-reactor” internal process is illustrated and the </a:t>
            </a:r>
          </a:p>
          <a:p>
            <a:pPr algn="ctr"/>
            <a:r>
              <a:rPr lang="en-US" dirty="0"/>
              <a:t>conclusion is the extraction of the aeration pipes for re-use.</a:t>
            </a:r>
          </a:p>
          <a:p>
            <a:pPr algn="ctr"/>
            <a:r>
              <a:rPr lang="en-US" dirty="0"/>
              <a:t>The role of the second/parallel dumpster is explained (the O.H.I.O. principle). </a:t>
            </a:r>
          </a:p>
          <a:p>
            <a:pPr algn="ctr"/>
            <a:r>
              <a:rPr lang="en-US" dirty="0"/>
              <a:t>Watch it over-and-over again.</a:t>
            </a:r>
          </a:p>
          <a:p>
            <a:pPr algn="ctr"/>
            <a:r>
              <a:rPr lang="en-US" dirty="0"/>
              <a:t>Share this with your equine friends. </a:t>
            </a:r>
          </a:p>
        </p:txBody>
      </p:sp>
    </p:spTree>
    <p:extLst>
      <p:ext uri="{BB962C8B-B14F-4D97-AF65-F5344CB8AC3E}">
        <p14:creationId xmlns:p14="http://schemas.microsoft.com/office/powerpoint/2010/main" val="10282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/>
              <a:t>“</a:t>
            </a:r>
            <a:r>
              <a:rPr lang="en-US" sz="9600" i="1" dirty="0"/>
              <a:t>Just </a:t>
            </a:r>
            <a:r>
              <a:rPr lang="en-US" sz="9600" i="1" strike="dblStrike" dirty="0"/>
              <a:t>do</a:t>
            </a:r>
            <a:r>
              <a:rPr lang="en-US" sz="9600" i="1" dirty="0"/>
              <a:t> compost it</a:t>
            </a:r>
            <a:r>
              <a:rPr lang="en-US" sz="9600" dirty="0"/>
              <a:t>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7" y="3602038"/>
            <a:ext cx="9664823" cy="1655762"/>
          </a:xfrm>
        </p:spPr>
        <p:txBody>
          <a:bodyPr/>
          <a:lstStyle/>
          <a:p>
            <a:r>
              <a:rPr lang="en-US" sz="3600" dirty="0"/>
              <a:t>Using my kit or another composting approach</a:t>
            </a:r>
          </a:p>
          <a:p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41581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22" y="702440"/>
            <a:ext cx="11667088" cy="1403761"/>
          </a:xfrm>
        </p:spPr>
        <p:txBody>
          <a:bodyPr>
            <a:normAutofit/>
          </a:bodyPr>
          <a:lstStyle/>
          <a:p>
            <a:r>
              <a:rPr lang="en-US" sz="3600" b="1" dirty="0"/>
              <a:t>“Manure Composting Benefits; Hygiene, Health &amp; Ecology”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92" y="2102440"/>
            <a:ext cx="9664823" cy="2649359"/>
          </a:xfrm>
        </p:spPr>
        <p:txBody>
          <a:bodyPr>
            <a:noAutofit/>
          </a:bodyPr>
          <a:lstStyle/>
          <a:p>
            <a:r>
              <a:rPr lang="en-US" sz="1800" b="1" dirty="0"/>
              <a:t>The Friday afternoon PowerPoint presentation will also be available soon.</a:t>
            </a:r>
          </a:p>
          <a:p>
            <a:r>
              <a:rPr lang="en-US" sz="1800" b="1" dirty="0"/>
              <a:t>This presented the many non-financial benefits of composting including:</a:t>
            </a:r>
          </a:p>
          <a:p>
            <a:r>
              <a:rPr lang="en-US" sz="1800" b="1" dirty="0"/>
              <a:t>Improves property aesthetics,</a:t>
            </a:r>
          </a:p>
          <a:p>
            <a:r>
              <a:rPr lang="en-US" sz="1800" b="1" dirty="0"/>
              <a:t>Reduction in non-point-source water pollution,</a:t>
            </a:r>
          </a:p>
          <a:p>
            <a:r>
              <a:rPr lang="en-US" sz="1800" b="1" dirty="0"/>
              <a:t>Reduction in green-house-gas production,</a:t>
            </a:r>
          </a:p>
          <a:p>
            <a:r>
              <a:rPr lang="en-US" sz="1800" b="1" dirty="0"/>
              <a:t>Disease and fly hatch mitigation and </a:t>
            </a:r>
          </a:p>
          <a:p>
            <a:r>
              <a:rPr lang="en-US" sz="1800" b="1" dirty="0"/>
              <a:t>Weed reduction in the resulting compost</a:t>
            </a:r>
          </a:p>
          <a:p>
            <a:r>
              <a:rPr lang="en-US" sz="1800" b="1" dirty="0"/>
              <a:t>Look for another email with this announcement coming soon!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594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392" y="702440"/>
            <a:ext cx="9558391" cy="1403761"/>
          </a:xfrm>
        </p:spPr>
        <p:txBody>
          <a:bodyPr>
            <a:normAutofit/>
          </a:bodyPr>
          <a:lstStyle/>
          <a:p>
            <a:r>
              <a:rPr lang="en-US" sz="3600" b="1" dirty="0"/>
              <a:t>“Bonus Presentation: Economy of Effort”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392" y="2102441"/>
            <a:ext cx="9664823" cy="1655762"/>
          </a:xfrm>
        </p:spPr>
        <p:txBody>
          <a:bodyPr>
            <a:noAutofit/>
          </a:bodyPr>
          <a:lstStyle/>
          <a:p>
            <a:r>
              <a:rPr lang="en-US" sz="1600" b="1" dirty="0"/>
              <a:t>This PowerPoint presentation will also be available soon.</a:t>
            </a:r>
          </a:p>
          <a:p>
            <a:r>
              <a:rPr lang="en-US" sz="1600" b="1" dirty="0"/>
              <a:t>This reveals the power of the O.H.I.O. principle (</a:t>
            </a:r>
            <a:r>
              <a:rPr lang="en-US" sz="1600" b="1" u="sng" dirty="0"/>
              <a:t>Only Handle It Once</a:t>
            </a:r>
            <a:r>
              <a:rPr lang="en-US" sz="1600" b="1" dirty="0"/>
              <a:t>) applied to manure management.</a:t>
            </a:r>
          </a:p>
          <a:p>
            <a:r>
              <a:rPr lang="en-US" sz="1600" b="1" dirty="0"/>
              <a:t>This saves valuable hours by avoiding unnecessary manure movements. </a:t>
            </a:r>
          </a:p>
          <a:p>
            <a:r>
              <a:rPr lang="en-US" sz="1600" b="1" dirty="0"/>
              <a:t>And, the obvious ecology benefit of manure </a:t>
            </a:r>
            <a:r>
              <a:rPr lang="en-US" sz="1600" b="1" i="1" dirty="0"/>
              <a:t>never laying on open ground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Finally, the financial benefit that the valued nurtriates in compost accrue to the </a:t>
            </a:r>
            <a:r>
              <a:rPr lang="en-US" sz="1600" b="1" u="sng" dirty="0"/>
              <a:t>owner’s benefit</a:t>
            </a:r>
            <a:r>
              <a:rPr lang="en-US" sz="1600" b="1" dirty="0"/>
              <a:t>.</a:t>
            </a:r>
          </a:p>
          <a:p>
            <a:r>
              <a:rPr lang="en-US" sz="1600" b="1" dirty="0"/>
              <a:t>Look for another email with this presentation's announcement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2563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726" y="3888336"/>
            <a:ext cx="2643174" cy="288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6" y="2391017"/>
            <a:ext cx="9144000" cy="3858199"/>
          </a:xfrm>
        </p:spPr>
        <p:txBody>
          <a:bodyPr>
            <a:normAutofit/>
          </a:bodyPr>
          <a:lstStyle/>
          <a:p>
            <a:br>
              <a:rPr lang="en-US" sz="6700" dirty="0"/>
            </a:br>
            <a:r>
              <a:rPr lang="en-US" sz="4400" dirty="0"/>
              <a:t>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CCB1-7E8A-F647-C040-27171ADB9946}"/>
              </a:ext>
            </a:extLst>
          </p:cNvPr>
          <p:cNvSpPr txBox="1"/>
          <p:nvPr/>
        </p:nvSpPr>
        <p:spPr>
          <a:xfrm>
            <a:off x="3072384" y="1853164"/>
            <a:ext cx="5712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0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9584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dirty="0"/>
              <a:t>Part 1 of a 2 part Presentation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2759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13" y="721670"/>
            <a:ext cx="9291687" cy="38581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Part 2, </a:t>
            </a:r>
            <a:br>
              <a:rPr lang="en-US" sz="9600" dirty="0"/>
            </a:br>
            <a:r>
              <a:rPr lang="en-US" sz="8900" dirty="0"/>
              <a:t>Composting Manure</a:t>
            </a:r>
            <a:r>
              <a:rPr lang="en-US" sz="9600" dirty="0"/>
              <a:t>,</a:t>
            </a:r>
            <a:br>
              <a:rPr lang="en-US" sz="9600" dirty="0"/>
            </a:br>
            <a:r>
              <a:rPr lang="en-US" sz="6700" dirty="0"/>
              <a:t>Hygiene, Health &amp; Ecology</a:t>
            </a:r>
            <a:br>
              <a:rPr lang="en-US" sz="6700" dirty="0"/>
            </a:br>
            <a:r>
              <a:rPr lang="en-US" sz="4400" dirty="0"/>
              <a:t>(presented April 14</a:t>
            </a:r>
            <a:r>
              <a:rPr lang="en-US" sz="4400" baseline="30000" dirty="0"/>
              <a:t>th</a:t>
            </a:r>
            <a:r>
              <a:rPr lang="en-US" sz="4400" dirty="0"/>
              <a:t> at 1PM, Equine Affaire)        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16817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970"/>
            <a:ext cx="9144000" cy="1239374"/>
          </a:xfrm>
        </p:spPr>
        <p:txBody>
          <a:bodyPr>
            <a:normAutofit/>
          </a:bodyPr>
          <a:lstStyle/>
          <a:p>
            <a:r>
              <a:rPr lang="en-US" sz="6600" dirty="0"/>
              <a:t>Bio of Tim Shuttleworth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933" y="1638344"/>
            <a:ext cx="9955658" cy="3619456"/>
          </a:xfrm>
        </p:spPr>
        <p:txBody>
          <a:bodyPr>
            <a:normAutofit fontScale="92500"/>
          </a:bodyPr>
          <a:lstStyle/>
          <a:p>
            <a:r>
              <a:rPr lang="en-US" dirty="0"/>
              <a:t>Retired (twice) from global, 4-decade long manufacturing career, 18 years as the CEO. </a:t>
            </a:r>
          </a:p>
          <a:p>
            <a:r>
              <a:rPr lang="en-US" dirty="0"/>
              <a:t>Grew-up on an Indiana chicken farm, youngest of 8 kids</a:t>
            </a:r>
          </a:p>
          <a:p>
            <a:r>
              <a:rPr lang="en-US" dirty="0"/>
              <a:t>Father grew tomatoes and ran a tomato cannery (1911 - 1961)</a:t>
            </a:r>
          </a:p>
          <a:p>
            <a:r>
              <a:rPr lang="en-US" dirty="0"/>
              <a:t>Later, his step-father was a horse trainer (sulky trotters and pacers)</a:t>
            </a:r>
          </a:p>
          <a:p>
            <a:r>
              <a:rPr lang="en-US" dirty="0"/>
              <a:t>Earned a Certificate in Environmental Studies (1981)</a:t>
            </a:r>
          </a:p>
          <a:p>
            <a:r>
              <a:rPr lang="en-US" dirty="0"/>
              <a:t>Earned a MBA from University of Notre Dame with Honors (1988)</a:t>
            </a:r>
          </a:p>
          <a:p>
            <a:r>
              <a:rPr lang="en-US" dirty="0"/>
              <a:t>Compulsive recycler and inventor (6 patents)</a:t>
            </a:r>
          </a:p>
          <a:p>
            <a:r>
              <a:rPr lang="en-US" dirty="0"/>
              <a:t>Married 41 years, 5 married kids, 9 grandkids (and counting…)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9868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AB441-4E4A-4D0D-1770-6463D41F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044" y="1179887"/>
            <a:ext cx="10043571" cy="1301818"/>
          </a:xfrm>
        </p:spPr>
        <p:txBody>
          <a:bodyPr>
            <a:normAutofit fontScale="90000"/>
          </a:bodyPr>
          <a:lstStyle/>
          <a:p>
            <a:r>
              <a:rPr lang="en-US" sz="9600" i="1" u="sng" dirty="0">
                <a:latin typeface="Arial" panose="020B0604020202020204" pitchFamily="34" charset="0"/>
              </a:rPr>
              <a:t>Composting Economics</a:t>
            </a:r>
            <a:endParaRPr lang="en-US" sz="9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13349E-B2A7-1D40-8C33-D8C558B76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4423"/>
            <a:ext cx="9144000" cy="2236076"/>
          </a:xfrm>
        </p:spPr>
        <p:txBody>
          <a:bodyPr>
            <a:noAutofit/>
          </a:bodyPr>
          <a:lstStyle/>
          <a:p>
            <a:r>
              <a:rPr lang="en-US" sz="2800" dirty="0"/>
              <a:t>In short, the cost (capital and operating) and effort to compost manure is more than recovered by the produced and </a:t>
            </a:r>
            <a:r>
              <a:rPr lang="en-US" sz="2800" b="1" dirty="0"/>
              <a:t>Valued Agricultural Product; COMPOST. </a:t>
            </a:r>
            <a:r>
              <a:rPr lang="en-US" sz="2800" dirty="0"/>
              <a:t> </a:t>
            </a:r>
          </a:p>
          <a:p>
            <a:r>
              <a:rPr lang="en-US" sz="2800" dirty="0"/>
              <a:t>And the avoidance of unnecessary expenses such as </a:t>
            </a:r>
            <a:r>
              <a:rPr lang="en-US" sz="2800" b="1" dirty="0"/>
              <a:t>DISPOSAL FEE$.</a:t>
            </a:r>
          </a:p>
          <a:p>
            <a:endParaRPr lang="en-US" sz="2800" dirty="0"/>
          </a:p>
          <a:p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Bonus Material: Economy of Effort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dungstercomposting.com</a:t>
            </a:r>
          </a:p>
        </p:txBody>
      </p:sp>
    </p:spTree>
    <p:extLst>
      <p:ext uri="{BB962C8B-B14F-4D97-AF65-F5344CB8AC3E}">
        <p14:creationId xmlns:p14="http://schemas.microsoft.com/office/powerpoint/2010/main" val="37881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C370F38-6871-8CAA-6EF7-E6371E5DCB88}"/>
              </a:ext>
            </a:extLst>
          </p:cNvPr>
          <p:cNvSpPr txBox="1">
            <a:spLocks/>
          </p:cNvSpPr>
          <p:nvPr/>
        </p:nvSpPr>
        <p:spPr>
          <a:xfrm>
            <a:off x="1626742" y="11224"/>
            <a:ext cx="9144000" cy="65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Valued Agricultural Product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192454-C562-00CB-40B1-88328413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024"/>
            <a:ext cx="12192000" cy="517280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BE0DFCF-3A62-FF7D-48F2-982ABA277129}"/>
              </a:ext>
            </a:extLst>
          </p:cNvPr>
          <p:cNvSpPr/>
          <p:nvPr/>
        </p:nvSpPr>
        <p:spPr>
          <a:xfrm>
            <a:off x="1524349" y="4886865"/>
            <a:ext cx="2276470" cy="95696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0C83E-67A0-FF89-BA99-7DC9912688E0}"/>
              </a:ext>
            </a:extLst>
          </p:cNvPr>
          <p:cNvSpPr txBox="1"/>
          <p:nvPr/>
        </p:nvSpPr>
        <p:spPr>
          <a:xfrm rot="20052249">
            <a:off x="3620359" y="4032720"/>
            <a:ext cx="1393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rgbClr val="FF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947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E452C-F20E-09B2-12BD-A2AD4C9D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78" y="-2254391"/>
            <a:ext cx="6398479" cy="793971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38776" y="3336277"/>
            <a:ext cx="2823124" cy="3432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633EDC-D941-894B-97E4-F4022A5B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244" y="253286"/>
            <a:ext cx="6290929" cy="6779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78460-51CC-6B53-9005-102393769163}"/>
              </a:ext>
            </a:extLst>
          </p:cNvPr>
          <p:cNvSpPr txBox="1"/>
          <p:nvPr/>
        </p:nvSpPr>
        <p:spPr>
          <a:xfrm rot="18901221">
            <a:off x="4075832" y="2060034"/>
            <a:ext cx="252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Average $31/Yard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BA381-47F1-8264-2E53-039FAA14843B}"/>
              </a:ext>
            </a:extLst>
          </p:cNvPr>
          <p:cNvSpPr txBox="1"/>
          <p:nvPr/>
        </p:nvSpPr>
        <p:spPr>
          <a:xfrm rot="18901221">
            <a:off x="4226698" y="4544669"/>
            <a:ext cx="244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Average $28/Yard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3AC873-29CA-9094-1119-6528F8C955D0}"/>
              </a:ext>
            </a:extLst>
          </p:cNvPr>
          <p:cNvSpPr/>
          <p:nvPr/>
        </p:nvSpPr>
        <p:spPr>
          <a:xfrm>
            <a:off x="433178" y="3336277"/>
            <a:ext cx="2154447" cy="2276583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9E62F5-7406-ED6C-56C7-B5E6379910B7}"/>
              </a:ext>
            </a:extLst>
          </p:cNvPr>
          <p:cNvCxnSpPr/>
          <p:nvPr/>
        </p:nvCxnSpPr>
        <p:spPr>
          <a:xfrm flipV="1">
            <a:off x="768485" y="447472"/>
            <a:ext cx="2743200" cy="288880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F7039B-53C4-B8C9-F609-BCE29E9F29CA}"/>
              </a:ext>
            </a:extLst>
          </p:cNvPr>
          <p:cNvCxnSpPr>
            <a:cxnSpLocks/>
          </p:cNvCxnSpPr>
          <p:nvPr/>
        </p:nvCxnSpPr>
        <p:spPr>
          <a:xfrm>
            <a:off x="768485" y="5685328"/>
            <a:ext cx="2743200" cy="25827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4CF3C8-D090-1460-B5B2-6F3080D01477}"/>
              </a:ext>
            </a:extLst>
          </p:cNvPr>
          <p:cNvSpPr txBox="1"/>
          <p:nvPr/>
        </p:nvSpPr>
        <p:spPr>
          <a:xfrm>
            <a:off x="573125" y="447472"/>
            <a:ext cx="2477088" cy="369332"/>
          </a:xfrm>
          <a:prstGeom prst="rect">
            <a:avLst/>
          </a:prstGeom>
          <a:solidFill>
            <a:schemeClr val="bg2"/>
          </a:solidFill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National Compost Prices</a:t>
            </a:r>
          </a:p>
        </p:txBody>
      </p:sp>
    </p:spTree>
    <p:extLst>
      <p:ext uri="{BB962C8B-B14F-4D97-AF65-F5344CB8AC3E}">
        <p14:creationId xmlns:p14="http://schemas.microsoft.com/office/powerpoint/2010/main" val="2182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128909-B6C7-ADF5-A5BF-5FFE5091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-516043" y="-1337324"/>
            <a:ext cx="3826424" cy="465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0AD1-6C14-224A-B019-1F128AE4C1EA}"/>
              </a:ext>
            </a:extLst>
          </p:cNvPr>
          <p:cNvSpPr/>
          <p:nvPr/>
        </p:nvSpPr>
        <p:spPr>
          <a:xfrm>
            <a:off x="0" y="6024291"/>
            <a:ext cx="12192000" cy="833709"/>
          </a:xfrm>
          <a:prstGeom prst="rect">
            <a:avLst/>
          </a:prstGeom>
          <a:solidFill>
            <a:srgbClr val="232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8456E-73EB-E14D-410D-EDC0B124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168" y="2054696"/>
            <a:ext cx="9144000" cy="848956"/>
          </a:xfrm>
        </p:spPr>
        <p:txBody>
          <a:bodyPr>
            <a:normAutofit/>
          </a:bodyPr>
          <a:lstStyle/>
          <a:p>
            <a:r>
              <a:rPr lang="en-US" sz="4000" b="1" dirty="0"/>
              <a:t>Minimize Costs and Maximize Revenues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EB7810-F2D5-0C68-0797-763CAE17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88" y="3560805"/>
            <a:ext cx="10924895" cy="1655762"/>
          </a:xfrm>
        </p:spPr>
        <p:txBody>
          <a:bodyPr>
            <a:normAutofit/>
          </a:bodyPr>
          <a:lstStyle/>
          <a:p>
            <a:r>
              <a:rPr lang="en-US" sz="3200" dirty="0"/>
              <a:t>and the Balance Sheet  …</a:t>
            </a:r>
          </a:p>
          <a:p>
            <a:r>
              <a:rPr lang="en-US" sz="4000" dirty="0"/>
              <a:t>Convert a liability (manure) into an asset (compost)</a:t>
            </a:r>
          </a:p>
        </p:txBody>
      </p:sp>
      <p:pic>
        <p:nvPicPr>
          <p:cNvPr id="10" name="Content Placeholder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8702F1-FB53-E863-6B47-C4C734B11F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113463"/>
            <a:ext cx="2587625" cy="655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A396C-BE80-9C30-C9CB-1DD2196460A9}"/>
              </a:ext>
            </a:extLst>
          </p:cNvPr>
          <p:cNvSpPr txBox="1"/>
          <p:nvPr/>
        </p:nvSpPr>
        <p:spPr>
          <a:xfrm>
            <a:off x="8269356" y="6308209"/>
            <a:ext cx="37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Avenir Next" panose="020B0503020202020204" pitchFamily="34" charset="0"/>
              </a:rPr>
              <a:t>dungstercomposting.com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C370F38-6871-8CAA-6EF7-E6371E5DCB88}"/>
              </a:ext>
            </a:extLst>
          </p:cNvPr>
          <p:cNvSpPr txBox="1">
            <a:spLocks/>
          </p:cNvSpPr>
          <p:nvPr/>
        </p:nvSpPr>
        <p:spPr>
          <a:xfrm>
            <a:off x="1524000" y="1584843"/>
            <a:ext cx="9144000" cy="65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On the Income Statement 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C15881-2665-1C8D-7903-E0B3024B7FBF}"/>
              </a:ext>
            </a:extLst>
          </p:cNvPr>
          <p:cNvSpPr txBox="1">
            <a:spLocks/>
          </p:cNvSpPr>
          <p:nvPr/>
        </p:nvSpPr>
        <p:spPr>
          <a:xfrm>
            <a:off x="2587625" y="324922"/>
            <a:ext cx="9144000" cy="848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Composting Manure Business Rationale</a:t>
            </a:r>
          </a:p>
        </p:txBody>
      </p:sp>
    </p:spTree>
    <p:extLst>
      <p:ext uri="{BB962C8B-B14F-4D97-AF65-F5344CB8AC3E}">
        <p14:creationId xmlns:p14="http://schemas.microsoft.com/office/powerpoint/2010/main" val="36205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34449</TotalTime>
  <Words>1365</Words>
  <Application>Microsoft Office PowerPoint</Application>
  <PresentationFormat>Widescreen</PresentationFormat>
  <Paragraphs>173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 2013 - 2022</vt:lpstr>
      <vt:lpstr>PowerPoint Presentation</vt:lpstr>
      <vt:lpstr>Part 1, Manure Composting  Economics (presented April 13th 4PM at 2023 at Equine Affaire)</vt:lpstr>
      <vt:lpstr>Part 1 of a 2 part Presentation</vt:lpstr>
      <vt:lpstr>Part 2,  Composting Manure, Hygiene, Health &amp; Ecology (presented April 14th at 1PM, Equine Affaire)        </vt:lpstr>
      <vt:lpstr>Bio of Tim Shuttleworth</vt:lpstr>
      <vt:lpstr>Composting Economics</vt:lpstr>
      <vt:lpstr>PowerPoint Presentation</vt:lpstr>
      <vt:lpstr>PowerPoint Presentation</vt:lpstr>
      <vt:lpstr>Minimize Costs and Maximize Revenues</vt:lpstr>
      <vt:lpstr>Where do most of your purchases finally rest?</vt:lpstr>
      <vt:lpstr>If you own manure, you own a “diamond in the rough”… …$ell your Compost for a profit!</vt:lpstr>
      <vt:lpstr>Big Picture on Horse Costs</vt:lpstr>
      <vt:lpstr>A Valued Ag Product?   Yes! “Organic Compost” from Living Earth, Houston TX</vt:lpstr>
      <vt:lpstr>PowerPoint Presentation</vt:lpstr>
      <vt:lpstr>Professional Boarders</vt:lpstr>
      <vt:lpstr>A Composting Manure Management Plan</vt:lpstr>
      <vt:lpstr>A Composting Cycle, Step-by-step</vt:lpstr>
      <vt:lpstr>Dungster’s Monthly Power Cost </vt:lpstr>
      <vt:lpstr>PowerPoint Presentation</vt:lpstr>
      <vt:lpstr>Nurtriates, …waste not - want not.</vt:lpstr>
      <vt:lpstr>PowerPoint Presentation</vt:lpstr>
      <vt:lpstr>PowerPoint Presentation</vt:lpstr>
      <vt:lpstr>PowerPoint Presentation</vt:lpstr>
      <vt:lpstr>PowerPoint Presentation</vt:lpstr>
      <vt:lpstr>“Just do compost it”</vt:lpstr>
      <vt:lpstr>“Manure Composting Benefits; Hygiene, Health &amp; Ecology” </vt:lpstr>
      <vt:lpstr>“Bonus Presentation: Economy of Effort”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Gallagher</dc:creator>
  <cp:lastModifiedBy>Timothy Shuttleworth</cp:lastModifiedBy>
  <cp:revision>6</cp:revision>
  <dcterms:created xsi:type="dcterms:W3CDTF">2023-01-03T18:23:58Z</dcterms:created>
  <dcterms:modified xsi:type="dcterms:W3CDTF">2023-04-20T19:49:22Z</dcterms:modified>
</cp:coreProperties>
</file>